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4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2" r:id="rId4"/>
    <p:sldId id="268" r:id="rId5"/>
    <p:sldId id="269" r:id="rId6"/>
    <p:sldId id="275" r:id="rId7"/>
    <p:sldId id="271" r:id="rId8"/>
    <p:sldId id="272" r:id="rId9"/>
    <p:sldId id="274" r:id="rId10"/>
  </p:sldIdLst>
  <p:sldSz cx="9144000" cy="6858000" type="screen4x3"/>
  <p:notesSz cx="6794500" cy="9906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4720"/>
    <a:srgbClr val="D7471F"/>
    <a:srgbClr val="DD5011"/>
    <a:srgbClr val="DA4C18"/>
    <a:srgbClr val="AE43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25" d="100"/>
          <a:sy n="125" d="100"/>
        </p:scale>
        <p:origin x="-474" y="51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FC4BC-5345-AE41-895F-2DF4D37174D4}" type="datetimeFigureOut">
              <a:rPr lang="fr-FR" smtClean="0"/>
              <a:t>04/11/2019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ADEB-518D-5244-9D9E-1F604FDA9F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585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28DF4B6F-CCE4-45CE-90CD-57F51B1760A1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294" tIns="45647" rIns="91294" bIns="45647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3" cy="4953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401E3D3B-A4C8-43B0-872E-29210CF348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0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3D3B-A4C8-43B0-872E-29210CF348FD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BA6D93-BE78-4935-8AC2-1A3D1E6CBBAF}" type="datetime1">
              <a:rPr lang="fr-FR" smtClean="0"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FF33B-3F96-4659-85B0-10E90E063DD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2283F8-932F-4309-88C9-BA8B893709F2}" type="datetime1">
              <a:rPr lang="fr-FR" smtClean="0"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8DB13-44F5-46BE-979C-52235A7CE2C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AE5765-50F7-4A2B-A7F1-30F93BBA9872}" type="datetime1">
              <a:rPr lang="fr-FR" smtClean="0"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7A4ED-F48B-4ADD-A69A-17B0AA6EE4B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FEE59E-35EF-4385-9B40-CA6B7622F3D4}" type="datetime1">
              <a:rPr lang="fr-FR" smtClean="0"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29F5D-41D6-4AA0-86AE-E7E05355B05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EB7DE1-7F97-4C14-B66C-20B01A5F358F}" type="datetime1">
              <a:rPr lang="fr-FR" smtClean="0"/>
              <a:t>04/11/2019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25B6E-23D1-4683-9EB5-4C51A09BA7B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816545-BC92-40F6-A69B-6F27E953DAB3}" type="datetime1">
              <a:rPr lang="fr-FR" smtClean="0"/>
              <a:t>04/11/2019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75006-8B74-46E5-85E1-47841B96A4D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DE5167-86BD-410D-A50F-1096C26D56B0}" type="datetime1">
              <a:rPr lang="fr-FR" smtClean="0"/>
              <a:t>04/11/2019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8E09D-A1DD-45F0-BB55-F42E7A9B32B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69BB38-7B51-471B-8040-FE4861E0F984}" type="datetime1">
              <a:rPr lang="fr-FR" smtClean="0"/>
              <a:t>04/11/2019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8624F-A3B6-468C-BAB5-72FC93BCD9A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E0F69A-9830-43F0-A7FB-17CF3BBF69E1}" type="datetime1">
              <a:rPr lang="fr-FR" smtClean="0"/>
              <a:t>04/11/2019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72FC7-479C-4759-BD13-C86491488CC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0F7248-1C5D-4D83-8156-348443DF0D2C}" type="datetime1">
              <a:rPr lang="fr-FR" smtClean="0"/>
              <a:t>04/11/2019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0754C-B59A-4B0E-A977-30EE2507B97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847ADD-40D0-4DEA-B312-CCE2D14ED9AF}" type="datetime1">
              <a:rPr lang="fr-FR" smtClean="0"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76C6E-F58C-4A89-AC23-B7C68622F91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692696"/>
            <a:ext cx="6923112" cy="1143000"/>
          </a:xfrm>
        </p:spPr>
        <p:txBody>
          <a:bodyPr/>
          <a:lstStyle>
            <a:lvl1pPr>
              <a:defRPr>
                <a:solidFill>
                  <a:srgbClr val="FF6600"/>
                </a:solidFill>
                <a:latin typeface="Arial Black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3688" y="1988841"/>
            <a:ext cx="6923112" cy="4248472"/>
          </a:xfrm>
        </p:spPr>
        <p:txBody>
          <a:bodyPr/>
          <a:lstStyle>
            <a:lvl1pPr>
              <a:defRPr>
                <a:solidFill>
                  <a:srgbClr val="FF66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C8A728-E8A0-4D55-99CD-020B3599238E}" type="datetime1">
              <a:rPr lang="fr-FR" smtClean="0"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A0128-CE11-4A7C-B79C-DAE4F8BC674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5C7ABA-A1AC-415F-9FD4-4BAFCA057269}" type="datetime1">
              <a:rPr lang="fr-FR" smtClean="0"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72974-022C-40D7-9A6A-5EB83FB7924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F6600"/>
                </a:solidFill>
                <a:latin typeface="Arial Black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4DA544-1C65-4F1B-A1F0-E405E600D47F}" type="datetime1">
              <a:rPr lang="fr-FR" smtClean="0"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36D6C-C1B5-43E7-B8C7-1FD27EA73FC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D1FB99-9213-4255-8A5A-93D15DD7D983}" type="datetime1">
              <a:rPr lang="fr-FR" smtClean="0"/>
              <a:t>04/11/2019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94624-E4FC-4E32-ABBB-13659886125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90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502048"/>
            <a:ext cx="4040188" cy="3735264"/>
          </a:xfrm>
        </p:spPr>
        <p:txBody>
          <a:bodyPr/>
          <a:lstStyle>
            <a:lvl1pPr>
              <a:defRPr sz="2000">
                <a:latin typeface="Arial Black"/>
                <a:cs typeface="Arial Black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790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02048"/>
            <a:ext cx="4041775" cy="3735264"/>
          </a:xfrm>
        </p:spPr>
        <p:txBody>
          <a:bodyPr/>
          <a:lstStyle>
            <a:lvl1pPr>
              <a:defRPr sz="2000">
                <a:latin typeface="Arial Black"/>
                <a:cs typeface="Arial Black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E1DF5A-D455-4588-912D-157AA3DAD2E9}" type="datetime1">
              <a:rPr lang="fr-FR" smtClean="0"/>
              <a:t>04/11/2019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C23BE-ABDB-41AB-B9ED-5F14D516924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A6FD0B-3DD2-45E4-BABD-2D5E96CEE429}" type="datetime1">
              <a:rPr lang="fr-FR" smtClean="0"/>
              <a:t>04/11/2019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94186-DDC3-4F6A-A2CE-9D192613EFD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D1EAC6-D746-42E7-9168-1F5AEDD985C9}" type="datetime1">
              <a:rPr lang="fr-FR" smtClean="0"/>
              <a:t>04/11/2019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8D7F7-8104-4BA1-88DF-DD87B7167D2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60848"/>
            <a:ext cx="1234480" cy="2232248"/>
          </a:xfrm>
        </p:spPr>
        <p:txBody>
          <a:bodyPr lIns="0" tIns="0" rIns="0" bIns="0" anchor="b"/>
          <a:lstStyle>
            <a:lvl1pPr algn="l">
              <a:defRPr sz="2000" b="1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35696" y="260648"/>
            <a:ext cx="6851104" cy="5865515"/>
          </a:xfrm>
        </p:spPr>
        <p:txBody>
          <a:bodyPr lIns="0" bIns="0"/>
          <a:lstStyle>
            <a:lvl1pPr marL="0" indent="0">
              <a:buNone/>
              <a:defRPr sz="3200">
                <a:latin typeface="Arial Black"/>
                <a:cs typeface="Arial Black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4293096"/>
            <a:ext cx="1234481" cy="1833067"/>
          </a:xfr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3A2C5B-6C88-4266-91F3-2CEBABECCD54}" type="datetime1">
              <a:rPr lang="fr-FR" smtClean="0"/>
              <a:t>04/11/2019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7AAAE-5A74-421C-B013-A3C9EFE03EC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12160" cy="566738"/>
          </a:xfrm>
        </p:spPr>
        <p:txBody>
          <a:bodyPr tIns="0" bIns="0" anchor="b"/>
          <a:lstStyle>
            <a:lvl1pPr algn="l">
              <a:defRPr sz="2000" b="1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6812160" cy="4114800"/>
          </a:xfrm>
        </p:spPr>
        <p:txBody>
          <a:bodyPr lIns="0" bIns="0" rtlCol="0">
            <a:normAutofit/>
          </a:bodyPr>
          <a:lstStyle>
            <a:lvl1pPr marL="0" indent="0">
              <a:buNone/>
              <a:defRPr sz="3200">
                <a:latin typeface="Arial Black"/>
                <a:cs typeface="Arial Black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12160" cy="804862"/>
          </a:xfrm>
        </p:spPr>
        <p:txBody>
          <a:bodyPr lIns="0" tIns="0" rIns="0" bIns="0"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41AF5-44BF-414F-9188-0AD3FDBF5A91}" type="datetime1">
              <a:rPr lang="fr-FR" smtClean="0"/>
              <a:t>04/11/2019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A9D4E-FEA6-4A3A-A362-9BA86E8D5CE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6951"/>
            <a:ext cx="9162968" cy="6884951"/>
          </a:xfrm>
          <a:prstGeom prst="rect">
            <a:avLst/>
          </a:prstGeom>
          <a:noFill/>
        </p:spPr>
      </p:pic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708696" y="404664"/>
            <a:ext cx="706712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772816"/>
            <a:ext cx="8229600" cy="4353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87B3EB26-E839-4980-B4FD-FA778DEA9FDB}" type="datetime1">
              <a:rPr lang="fr-FR" smtClean="0"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8ACE7423-CCF9-42CA-8656-DD7603A232B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FF6600"/>
          </a:solidFill>
          <a:latin typeface="Arial Black"/>
          <a:ea typeface="ＭＳ Ｐゴシック" pitchFamily="-65" charset="-128"/>
          <a:cs typeface="Arial Black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0" indent="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3200" b="1" kern="1200">
          <a:solidFill>
            <a:srgbClr val="FF6600"/>
          </a:solidFill>
          <a:latin typeface="Arial" pitchFamily="34" charset="0"/>
          <a:ea typeface="ＭＳ Ｐゴシック" pitchFamily="-65" charset="-128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ＭＳ Ｐゴシック" pitchFamily="-65" charset="-128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ＭＳ Ｐゴシック" pitchFamily="-65" charset="-128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ＭＳ Ｐゴシック" pitchFamily="-65" charset="-128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ＭＳ Ｐゴシック" pitchFamily="-65" charset="-128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1B5A1D20-3F04-4073-A61B-BCB40E5462A6}" type="datetime1">
              <a:rPr lang="fr-FR" smtClean="0"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r>
              <a:rPr lang="fr-FR" smtClean="0"/>
              <a:t>Interco 26/07 - Département de l'Ardèche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3BABE6DD-1ECF-4A5A-9294-78563BD1C02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51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ZoneTexte 10"/>
          <p:cNvSpPr txBox="1">
            <a:spLocks noChangeArrowheads="1"/>
          </p:cNvSpPr>
          <p:nvPr/>
        </p:nvSpPr>
        <p:spPr bwMode="auto">
          <a:xfrm>
            <a:off x="2680097" y="908720"/>
            <a:ext cx="6284391" cy="2867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bIns="0">
            <a:spAutoFit/>
          </a:bodyPr>
          <a:lstStyle/>
          <a:p>
            <a:pPr>
              <a:lnSpc>
                <a:spcPts val="5500"/>
              </a:lnSpc>
              <a:spcAft>
                <a:spcPts val="600"/>
              </a:spcAft>
            </a:pPr>
            <a:r>
              <a:rPr lang="fr-FR" sz="4400" b="1" dirty="0" smtClean="0">
                <a:solidFill>
                  <a:schemeClr val="bg1"/>
                </a:solidFill>
                <a:latin typeface="Arial Black" pitchFamily="-65" charset="0"/>
              </a:rPr>
              <a:t>LOI DE TRANSFORMATION DE LA FONCTION PUBLIQUE</a:t>
            </a:r>
          </a:p>
        </p:txBody>
      </p:sp>
      <p:sp>
        <p:nvSpPr>
          <p:cNvPr id="13317" name="ZoneTexte 10"/>
          <p:cNvSpPr txBox="1">
            <a:spLocks noChangeArrowheads="1"/>
          </p:cNvSpPr>
          <p:nvPr/>
        </p:nvSpPr>
        <p:spPr bwMode="auto">
          <a:xfrm>
            <a:off x="2638425" y="4653136"/>
            <a:ext cx="6200775" cy="1333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 anchorCtr="0"/>
          <a:lstStyle/>
          <a:p>
            <a:pPr>
              <a:spcAft>
                <a:spcPts val="1200"/>
              </a:spcAft>
            </a:pPr>
            <a:r>
              <a:rPr lang="fr-FR" sz="2400" dirty="0" smtClean="0">
                <a:solidFill>
                  <a:schemeClr val="bg1"/>
                </a:solidFill>
                <a:latin typeface="Arial Black" pitchFamily="-65" charset="0"/>
              </a:rPr>
              <a:t>Calendrier …</a:t>
            </a:r>
          </a:p>
          <a:p>
            <a:pPr>
              <a:spcAft>
                <a:spcPts val="1200"/>
              </a:spcAft>
            </a:pPr>
            <a:endParaRPr lang="fr-FR" sz="2000" dirty="0">
              <a:solidFill>
                <a:schemeClr val="bg1"/>
              </a:solidFill>
              <a:latin typeface="Arial Black" pitchFamily="-65" charset="0"/>
            </a:endParaRPr>
          </a:p>
          <a:p>
            <a:pPr algn="r">
              <a:spcAft>
                <a:spcPts val="1200"/>
              </a:spcAft>
            </a:pPr>
            <a:r>
              <a:rPr lang="fr-FR" sz="2400" dirty="0" smtClean="0">
                <a:solidFill>
                  <a:schemeClr val="bg1"/>
                </a:solidFill>
                <a:latin typeface="Arial Black" pitchFamily="-65" charset="0"/>
              </a:rPr>
              <a:t>Conséquences …</a:t>
            </a:r>
            <a:endParaRPr lang="fr-FR" sz="2400" dirty="0">
              <a:solidFill>
                <a:schemeClr val="bg1"/>
              </a:solidFill>
              <a:latin typeface="Arial Black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840760" cy="1944216"/>
          </a:xfrm>
        </p:spPr>
        <p:txBody>
          <a:bodyPr/>
          <a:lstStyle/>
          <a:p>
            <a:pPr algn="ctr"/>
            <a:r>
              <a:rPr lang="fr-FR" sz="2800" dirty="0"/>
              <a:t>La loi de transformation de la fonction publique a été publiée au Journal officiel du 7 août 2019</a:t>
            </a:r>
            <a:endParaRPr lang="fr-FR" sz="2800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5067" y="2420888"/>
            <a:ext cx="6923112" cy="3600400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fr-FR" sz="2000" dirty="0" smtClean="0"/>
              <a:t>En bref, c’est : </a:t>
            </a:r>
          </a:p>
          <a:p>
            <a:pPr marL="457200" lvl="1" indent="0" algn="just">
              <a:buNone/>
            </a:pPr>
            <a:endParaRPr lang="fr-FR" sz="20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 smtClean="0"/>
              <a:t>95 articles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 smtClean="0"/>
              <a:t>Des mesures applicables dès la parution de la loi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 smtClean="0"/>
              <a:t>Pour les autres mesures, 1ers décrets d’application en cours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 smtClean="0"/>
              <a:t>Échéance 2022 (renouvellement des instances)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 smtClean="0"/>
              <a:t>Tous les versants de la fonction publiques concernés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 smtClean="0"/>
              <a:t>Modernisation de la FP pour le gouvernement, démantèlement du statut pour la CFDT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0128-CE11-4A7C-B79C-DAE4F8BC6748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Interco 26/07 - Département de l'Ardèche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1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840760" cy="1152128"/>
          </a:xfrm>
        </p:spPr>
        <p:txBody>
          <a:bodyPr/>
          <a:lstStyle/>
          <a:p>
            <a:pPr algn="ctr"/>
            <a:r>
              <a:rPr lang="fr-FR" sz="2800" dirty="0" smtClean="0"/>
              <a:t>Rappel du processus d’élaboration </a:t>
            </a:r>
            <a:endParaRPr lang="fr-FR" sz="2800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91072" y="2035870"/>
            <a:ext cx="6923112" cy="3913410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E36C0A"/>
                </a:solidFill>
                <a:ea typeface="Times New Roman" panose="02020603050405020304" pitchFamily="18" charset="0"/>
              </a:rPr>
              <a:t>Projet de loi </a:t>
            </a:r>
            <a:r>
              <a:rPr lang="fr-FR" sz="1800" dirty="0" smtClean="0"/>
              <a:t>déposé en procédure accélérée le 27 mars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1800" dirty="0"/>
              <a:t>Adopté successivement par l’Assemblée nationale le 28 mai et par le Sénat le 27 </a:t>
            </a:r>
            <a:r>
              <a:rPr lang="fr-FR" sz="1800" dirty="0" smtClean="0"/>
              <a:t>juin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1800" dirty="0" smtClean="0"/>
              <a:t>Convocation </a:t>
            </a:r>
            <a:r>
              <a:rPr lang="fr-FR" sz="1800" dirty="0"/>
              <a:t>d’une </a:t>
            </a:r>
            <a:r>
              <a:rPr lang="fr-FR" sz="2000" dirty="0">
                <a:solidFill>
                  <a:srgbClr val="E36C0A"/>
                </a:solidFill>
                <a:ea typeface="Times New Roman" panose="02020603050405020304" pitchFamily="18" charset="0"/>
              </a:rPr>
              <a:t>commission mixte paritaire (CMP) </a:t>
            </a:r>
            <a:r>
              <a:rPr lang="fr-FR" sz="1800" dirty="0"/>
              <a:t>pour trouver un texte de </a:t>
            </a:r>
            <a:r>
              <a:rPr lang="fr-FR" sz="1800" dirty="0" smtClean="0"/>
              <a:t>compromis :  aboutissement le </a:t>
            </a:r>
            <a:r>
              <a:rPr lang="fr-FR" sz="1800" dirty="0"/>
              <a:t>4 juillet </a:t>
            </a:r>
            <a:r>
              <a:rPr lang="fr-FR" sz="1800" dirty="0" smtClean="0"/>
              <a:t>2019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E36C0A"/>
                </a:solidFill>
                <a:ea typeface="Times New Roman" panose="02020603050405020304" pitchFamily="18" charset="0"/>
              </a:rPr>
              <a:t>Vote</a:t>
            </a:r>
            <a:r>
              <a:rPr lang="fr-FR" sz="1800" dirty="0" smtClean="0"/>
              <a:t> de ce texte par l’Assemblée </a:t>
            </a:r>
            <a:r>
              <a:rPr lang="fr-FR" sz="1800" dirty="0"/>
              <a:t>nationale </a:t>
            </a:r>
            <a:r>
              <a:rPr lang="fr-FR" sz="1800" dirty="0" smtClean="0"/>
              <a:t>le </a:t>
            </a:r>
            <a:r>
              <a:rPr lang="fr-FR" sz="1800" dirty="0"/>
              <a:t>18 </a:t>
            </a:r>
            <a:r>
              <a:rPr lang="fr-FR" sz="1800" dirty="0" smtClean="0"/>
              <a:t>juillet </a:t>
            </a:r>
            <a:r>
              <a:rPr lang="fr-FR" sz="1800" dirty="0"/>
              <a:t>et le Sénat </a:t>
            </a:r>
            <a:r>
              <a:rPr lang="fr-FR" sz="1800" dirty="0" smtClean="0"/>
              <a:t>le </a:t>
            </a:r>
            <a:r>
              <a:rPr lang="fr-FR" sz="1800" dirty="0"/>
              <a:t>23 </a:t>
            </a:r>
            <a:r>
              <a:rPr lang="fr-FR" sz="1800" dirty="0" smtClean="0"/>
              <a:t>juillet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1800" dirty="0" smtClean="0"/>
              <a:t>Validation par le </a:t>
            </a:r>
            <a:r>
              <a:rPr lang="fr-FR" sz="2000" dirty="0">
                <a:solidFill>
                  <a:srgbClr val="E36C0A"/>
                </a:solidFill>
                <a:ea typeface="Times New Roman" panose="02020603050405020304" pitchFamily="18" charset="0"/>
              </a:rPr>
              <a:t>C</a:t>
            </a:r>
            <a:r>
              <a:rPr lang="fr-FR" sz="2000" dirty="0" smtClean="0">
                <a:solidFill>
                  <a:srgbClr val="E36C0A"/>
                </a:solidFill>
                <a:ea typeface="Times New Roman" panose="02020603050405020304" pitchFamily="18" charset="0"/>
              </a:rPr>
              <a:t>onseil Constitutionnel </a:t>
            </a:r>
            <a:r>
              <a:rPr lang="fr-FR" sz="1800" dirty="0" smtClean="0"/>
              <a:t>le 1</a:t>
            </a:r>
            <a:r>
              <a:rPr lang="fr-FR" sz="1800" baseline="30000" dirty="0" smtClean="0"/>
              <a:t>er</a:t>
            </a:r>
            <a:r>
              <a:rPr lang="fr-FR" sz="1800" dirty="0" smtClean="0"/>
              <a:t> aout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E36C0A"/>
                </a:solidFill>
                <a:ea typeface="Times New Roman" panose="02020603050405020304" pitchFamily="18" charset="0"/>
              </a:rPr>
              <a:t>CSFPT du 16 octobre 2019 </a:t>
            </a:r>
            <a:r>
              <a:rPr lang="fr-FR" sz="1800" dirty="0"/>
              <a:t>Première séance d’étude de textes émanant de la loi de transformation de la fonction publique </a:t>
            </a:r>
            <a:endParaRPr lang="fr-FR" sz="1800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fr-FR" sz="1800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fr-FR" sz="1800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fr-FR" sz="18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0128-CE11-4A7C-B79C-DAE4F8BC6748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Interco 26/07 - Département de l'Ardèche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64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840760" cy="648072"/>
          </a:xfrm>
        </p:spPr>
        <p:txBody>
          <a:bodyPr/>
          <a:lstStyle/>
          <a:p>
            <a:pPr marL="457200" lvl="1"/>
            <a:r>
              <a:rPr lang="fr-FR" sz="2800" b="1" kern="1200" dirty="0" smtClean="0">
                <a:solidFill>
                  <a:srgbClr val="FF6600"/>
                </a:solidFill>
                <a:latin typeface="Arial Black" pitchFamily="34" charset="0"/>
                <a:cs typeface="Arial Black"/>
              </a:rPr>
              <a:t>Depuis </a:t>
            </a:r>
            <a:r>
              <a:rPr lang="fr-FR" sz="2800" b="1" kern="1200" dirty="0">
                <a:solidFill>
                  <a:srgbClr val="FF6600"/>
                </a:solidFill>
                <a:latin typeface="Arial Black" pitchFamily="34" charset="0"/>
                <a:cs typeface="Arial Black"/>
              </a:rPr>
              <a:t>aout 2019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7663" y="1628800"/>
            <a:ext cx="6585667" cy="4464496"/>
          </a:xfrm>
        </p:spPr>
        <p:txBody>
          <a:bodyPr/>
          <a:lstStyle/>
          <a:p>
            <a:pPr marL="342900" lvl="0" indent="-342900" algn="just">
              <a:spcAft>
                <a:spcPts val="22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 smtClean="0">
                <a:solidFill>
                  <a:srgbClr val="E36C0A"/>
                </a:solidFill>
                <a:ea typeface="Times New Roman" panose="02020603050405020304" pitchFamily="18" charset="0"/>
              </a:rPr>
              <a:t>Harmonisation</a:t>
            </a:r>
            <a:r>
              <a:rPr lang="fr-FR" sz="2000" b="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du temps de travail </a:t>
            </a:r>
            <a:r>
              <a:rPr lang="fr-FR" sz="2000" b="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public / privé  </a:t>
            </a:r>
            <a:endParaRPr lang="fr-FR" sz="2000" b="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22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>
                <a:solidFill>
                  <a:srgbClr val="E36C0A"/>
                </a:solidFill>
                <a:ea typeface="Times New Roman" panose="02020603050405020304" pitchFamily="18" charset="0"/>
              </a:rPr>
              <a:t>Négociation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 des conditions d'exercice des services publics locaux en cas de grève  </a:t>
            </a:r>
          </a:p>
          <a:p>
            <a:pPr marL="342900" lvl="0" indent="-342900" algn="just">
              <a:spcAft>
                <a:spcPts val="22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Suppression des obstacles au </a:t>
            </a:r>
            <a:r>
              <a:rPr lang="fr-FR" sz="2000" b="0" dirty="0">
                <a:solidFill>
                  <a:srgbClr val="E36C0A"/>
                </a:solidFill>
                <a:ea typeface="Times New Roman" panose="02020603050405020304" pitchFamily="18" charset="0"/>
              </a:rPr>
              <a:t>développement de l’apprentissage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endParaRPr lang="fr-FR" sz="2000" b="0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22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 smtClean="0">
                <a:solidFill>
                  <a:srgbClr val="E36C0A"/>
                </a:solidFill>
                <a:ea typeface="Times New Roman" panose="02020603050405020304" pitchFamily="18" charset="0"/>
              </a:rPr>
              <a:t>Évolution </a:t>
            </a:r>
            <a:r>
              <a:rPr lang="fr-FR" sz="2000" b="0" dirty="0">
                <a:solidFill>
                  <a:srgbClr val="E36C0A"/>
                </a:solidFill>
                <a:ea typeface="Times New Roman" panose="02020603050405020304" pitchFamily="18" charset="0"/>
              </a:rPr>
              <a:t>du cadre applicable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 aux fonctionnaires momentanément privés d'emploi dans la fonction publique territoriale  </a:t>
            </a:r>
          </a:p>
          <a:p>
            <a:pPr marL="342900" lvl="0" indent="-342900" algn="just">
              <a:spcAft>
                <a:spcPts val="22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>
                <a:solidFill>
                  <a:srgbClr val="E36C0A"/>
                </a:solidFill>
                <a:ea typeface="Times New Roman" panose="02020603050405020304" pitchFamily="18" charset="0"/>
              </a:rPr>
              <a:t>Suppression du jour de carence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 pour maladie pour les femmes enceintes  </a:t>
            </a:r>
          </a:p>
          <a:p>
            <a:pPr marL="342900" lvl="0" indent="-342900" algn="just">
              <a:spcAft>
                <a:spcPts val="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>
                <a:solidFill>
                  <a:srgbClr val="E36C0A"/>
                </a:solidFill>
                <a:ea typeface="Times New Roman" panose="02020603050405020304" pitchFamily="18" charset="0"/>
              </a:rPr>
              <a:t>Maintien des primes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 pendant les congés maternité, paternité et d’adoption 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0128-CE11-4A7C-B79C-DAE4F8BC6748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Interco 26/07 - Département de l'Ardèche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70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840760" cy="648072"/>
          </a:xfrm>
        </p:spPr>
        <p:txBody>
          <a:bodyPr/>
          <a:lstStyle/>
          <a:p>
            <a:pPr marL="457200" lvl="1"/>
            <a:r>
              <a:rPr lang="fr-FR" sz="2800" b="1" kern="1200" dirty="0" smtClean="0">
                <a:solidFill>
                  <a:srgbClr val="FF6600"/>
                </a:solidFill>
                <a:latin typeface="Arial Black" pitchFamily="34" charset="0"/>
                <a:cs typeface="Arial Black"/>
              </a:rPr>
              <a:t>A compter de 2020</a:t>
            </a:r>
            <a:endParaRPr lang="fr-FR" sz="2800" b="1" kern="1200" dirty="0">
              <a:solidFill>
                <a:srgbClr val="FF6600"/>
              </a:solidFill>
              <a:latin typeface="Arial Black" pitchFamily="34" charset="0"/>
              <a:cs typeface="Arial Black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7663" y="1628800"/>
            <a:ext cx="6585667" cy="4464496"/>
          </a:xfrm>
        </p:spPr>
        <p:txBody>
          <a:bodyPr/>
          <a:lstStyle/>
          <a:p>
            <a:pPr marL="342900" lvl="0" indent="-342900" algn="just">
              <a:spcAft>
                <a:spcPts val="22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 smtClean="0">
                <a:solidFill>
                  <a:srgbClr val="E36C0A"/>
                </a:solidFill>
                <a:ea typeface="Times New Roman" panose="02020603050405020304" pitchFamily="18" charset="0"/>
              </a:rPr>
              <a:t>Suppression </a:t>
            </a:r>
            <a:r>
              <a:rPr lang="fr-FR" sz="2000" b="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de l’examen des mutations et des autres actes de mobilité en CAP</a:t>
            </a:r>
            <a:endParaRPr lang="fr-FR" sz="2000" b="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22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 smtClean="0">
                <a:solidFill>
                  <a:srgbClr val="E36C0A"/>
                </a:solidFill>
                <a:ea typeface="Times New Roman" panose="02020603050405020304" pitchFamily="18" charset="0"/>
              </a:rPr>
              <a:t>Recours élargi aux contrats </a:t>
            </a:r>
            <a:r>
              <a:rPr lang="fr-FR" sz="2000" b="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sur toutes les catégories, y compris les emplois de direction</a:t>
            </a:r>
            <a:endParaRPr lang="fr-FR" sz="2000" b="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22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Création du </a:t>
            </a:r>
            <a:r>
              <a:rPr lang="fr-FR" sz="2000" b="0" dirty="0" smtClean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</a:rPr>
              <a:t>contrat de projet</a:t>
            </a:r>
            <a:endParaRPr lang="fr-FR" sz="2000" b="0" dirty="0" smtClean="0">
              <a:solidFill>
                <a:schemeClr val="accent6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22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Création du dispositif de</a:t>
            </a:r>
            <a:r>
              <a:rPr lang="fr-FR" sz="2000" b="0" dirty="0" smtClean="0">
                <a:solidFill>
                  <a:srgbClr val="E36C0A"/>
                </a:solidFill>
                <a:ea typeface="Times New Roman" panose="02020603050405020304" pitchFamily="18" charset="0"/>
              </a:rPr>
              <a:t> rupture conventionnelle</a:t>
            </a:r>
            <a:endParaRPr lang="fr-FR" sz="2000" b="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22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 smtClean="0">
                <a:solidFill>
                  <a:srgbClr val="E36C0A"/>
                </a:solidFill>
                <a:ea typeface="Times New Roman" panose="02020603050405020304" pitchFamily="18" charset="0"/>
              </a:rPr>
              <a:t>Renforcement du contrôle déontologique</a:t>
            </a:r>
            <a:endParaRPr lang="fr-FR" sz="2000" b="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Dispositif obligatoire de </a:t>
            </a:r>
            <a:r>
              <a:rPr lang="fr-FR" sz="2000" b="0" dirty="0" smtClean="0">
                <a:solidFill>
                  <a:srgbClr val="E36C0A"/>
                </a:solidFill>
                <a:ea typeface="Times New Roman" panose="02020603050405020304" pitchFamily="18" charset="0"/>
              </a:rPr>
              <a:t>signalement des violences sexistes et sexuelles</a:t>
            </a:r>
          </a:p>
          <a:p>
            <a:pPr marL="342900" lvl="0" indent="-342900" algn="just">
              <a:spcAft>
                <a:spcPts val="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 smtClean="0">
                <a:solidFill>
                  <a:srgbClr val="E36C0A"/>
                </a:solidFill>
                <a:ea typeface="Times New Roman" panose="02020603050405020304" pitchFamily="18" charset="0"/>
              </a:rPr>
              <a:t>Egalité professionnelle, situations de handicap</a:t>
            </a:r>
            <a:endParaRPr lang="fr-FR" sz="2000" b="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0128-CE11-4A7C-B79C-DAE4F8BC6748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Interco 26/07 - Département de l'Ardèche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00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840760" cy="720080"/>
          </a:xfrm>
        </p:spPr>
        <p:txBody>
          <a:bodyPr/>
          <a:lstStyle/>
          <a:p>
            <a:pPr marL="457200" lvl="1"/>
            <a:r>
              <a:rPr lang="fr-FR" sz="2800" b="1" kern="1200" dirty="0" smtClean="0">
                <a:solidFill>
                  <a:srgbClr val="FF6600"/>
                </a:solidFill>
                <a:latin typeface="Arial Black" pitchFamily="34" charset="0"/>
                <a:cs typeface="Arial Black"/>
              </a:rPr>
              <a:t>En 2021</a:t>
            </a:r>
            <a:endParaRPr lang="fr-FR" sz="2800" b="1" kern="1200" dirty="0">
              <a:solidFill>
                <a:srgbClr val="FF6600"/>
              </a:solidFill>
              <a:latin typeface="Arial Black" pitchFamily="34" charset="0"/>
              <a:cs typeface="Arial Black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71358" y="2217838"/>
            <a:ext cx="6585667" cy="3117426"/>
          </a:xfrm>
        </p:spPr>
        <p:txBody>
          <a:bodyPr/>
          <a:lstStyle/>
          <a:p>
            <a:pPr marL="342900" lvl="0" indent="-342900" algn="just">
              <a:spcAft>
                <a:spcPts val="11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>
                <a:solidFill>
                  <a:srgbClr val="E36C0A"/>
                </a:solidFill>
                <a:ea typeface="Times New Roman" panose="02020603050405020304" pitchFamily="18" charset="0"/>
              </a:rPr>
              <a:t>Création d’une prime de précarité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 pour les agents en contrat à durée déterminée d’une durée inférieure ou égale à un an  </a:t>
            </a:r>
          </a:p>
          <a:p>
            <a:pPr marL="342900" lvl="0" indent="-342900" algn="just">
              <a:spcAft>
                <a:spcPts val="11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>
                <a:solidFill>
                  <a:srgbClr val="E36C0A"/>
                </a:solidFill>
                <a:ea typeface="Times New Roman" panose="02020603050405020304" pitchFamily="18" charset="0"/>
              </a:rPr>
              <a:t>Entretien professionnel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 en lieu et place de la notation pour les agents de la fonction publique hospitalière  </a:t>
            </a:r>
          </a:p>
          <a:p>
            <a:pPr marL="342900" lvl="0" indent="-342900" algn="just">
              <a:spcAft>
                <a:spcPts val="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>
                <a:solidFill>
                  <a:srgbClr val="E36C0A"/>
                </a:solidFill>
                <a:ea typeface="Times New Roman" panose="02020603050405020304" pitchFamily="18" charset="0"/>
              </a:rPr>
              <a:t>Suppression de l’examen des promotions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 en commission administrative paritaire (CAP) 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0128-CE11-4A7C-B79C-DAE4F8BC6748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 smtClean="0"/>
              <a:t>Interco</a:t>
            </a:r>
            <a:r>
              <a:rPr lang="fr-FR" dirty="0" smtClean="0"/>
              <a:t> 26/07 - Département de l'Ardèche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03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476672"/>
            <a:ext cx="6576455" cy="1296144"/>
          </a:xfrm>
        </p:spPr>
        <p:txBody>
          <a:bodyPr/>
          <a:lstStyle/>
          <a:p>
            <a:pPr marL="457200" lvl="1"/>
            <a:r>
              <a:rPr lang="fr-FR" sz="2800" b="1" kern="1200" dirty="0" smtClean="0">
                <a:solidFill>
                  <a:srgbClr val="FF6600"/>
                </a:solidFill>
                <a:latin typeface="Arial Black" pitchFamily="34" charset="0"/>
                <a:cs typeface="Arial Black"/>
              </a:rPr>
              <a:t>Au plus tard lors du renouvellement des instances (2022)</a:t>
            </a:r>
            <a:endParaRPr lang="fr-FR" sz="2800" b="1" kern="1200" dirty="0">
              <a:solidFill>
                <a:srgbClr val="FF6600"/>
              </a:solidFill>
              <a:latin typeface="Arial Black" pitchFamily="34" charset="0"/>
              <a:cs typeface="Arial Black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1680" y="2188330"/>
            <a:ext cx="6585667" cy="3256894"/>
          </a:xfrm>
        </p:spPr>
        <p:txBody>
          <a:bodyPr/>
          <a:lstStyle/>
          <a:p>
            <a:pPr marL="342900" lvl="0" indent="-342900" algn="just">
              <a:spcAft>
                <a:spcPts val="125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>
                <a:solidFill>
                  <a:srgbClr val="E36C0A"/>
                </a:solidFill>
                <a:ea typeface="Times New Roman" panose="02020603050405020304" pitchFamily="18" charset="0"/>
              </a:rPr>
              <a:t>Création des comités sociaux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 d’administration, territoriaux </a:t>
            </a:r>
            <a:r>
              <a:rPr lang="fr-FR" sz="2000" b="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en remplacement du CT et 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du </a:t>
            </a:r>
            <a:r>
              <a:rPr lang="fr-FR" sz="2000" b="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CHSCT</a:t>
            </a:r>
            <a:endParaRPr lang="fr-FR" sz="2000" b="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125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>
                <a:solidFill>
                  <a:srgbClr val="E36C0A"/>
                </a:solidFill>
                <a:ea typeface="Times New Roman" panose="02020603050405020304" pitchFamily="18" charset="0"/>
              </a:rPr>
              <a:t>Création de commissions administratives paritaires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 par catégorie hiérarchique au sein de l’État et suppression des groupes hiérarchiques dans les CAP </a:t>
            </a:r>
            <a:r>
              <a:rPr lang="fr-FR" sz="2000" b="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FPT</a:t>
            </a:r>
            <a:endParaRPr lang="fr-FR" sz="2000" b="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E36C0A"/>
              </a:buClr>
              <a:buFont typeface="Courier New" panose="02070309020205020404" pitchFamily="49" charset="0"/>
              <a:buChar char="►"/>
            </a:pPr>
            <a:r>
              <a:rPr lang="fr-FR" sz="2000" b="0" dirty="0">
                <a:solidFill>
                  <a:srgbClr val="E36C0A"/>
                </a:solidFill>
                <a:ea typeface="Times New Roman" panose="02020603050405020304" pitchFamily="18" charset="0"/>
              </a:rPr>
              <a:t>Création de CCP uniques </a:t>
            </a:r>
            <a:r>
              <a:rPr lang="fr-FR" sz="2000" b="0" dirty="0">
                <a:solidFill>
                  <a:srgbClr val="000000"/>
                </a:solidFill>
                <a:ea typeface="Times New Roman" panose="02020603050405020304" pitchFamily="18" charset="0"/>
              </a:rPr>
              <a:t>pour les contractuels de toutes catégories hiérarchiques de la fonction publique </a:t>
            </a:r>
            <a:endParaRPr lang="fr-FR" sz="2000" b="0" dirty="0">
              <a:ea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0128-CE11-4A7C-B79C-DAE4F8BC6748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 smtClean="0"/>
              <a:t>Interco</a:t>
            </a:r>
            <a:r>
              <a:rPr lang="fr-FR" dirty="0" smtClean="0"/>
              <a:t> 26/07 - Département de l'Ardèche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65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3772" y="2348880"/>
            <a:ext cx="6576455" cy="800532"/>
          </a:xfrm>
        </p:spPr>
        <p:txBody>
          <a:bodyPr/>
          <a:lstStyle/>
          <a:p>
            <a:pPr marL="457200" lvl="1"/>
            <a:r>
              <a:rPr lang="fr-FR" sz="2800" b="1" kern="1200" dirty="0" smtClean="0">
                <a:solidFill>
                  <a:srgbClr val="FF6600"/>
                </a:solidFill>
                <a:latin typeface="Arial Black" pitchFamily="34" charset="0"/>
                <a:cs typeface="Arial Black"/>
              </a:rPr>
              <a:t>Questions / Réponses</a:t>
            </a:r>
            <a:endParaRPr lang="fr-FR" sz="2800" b="1" kern="1200" dirty="0">
              <a:solidFill>
                <a:srgbClr val="FF6600"/>
              </a:solidFill>
              <a:latin typeface="Arial Black" pitchFamily="34" charset="0"/>
              <a:cs typeface="Arial Black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0128-CE11-4A7C-B79C-DAE4F8BC6748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 smtClean="0"/>
              <a:t>Interco</a:t>
            </a:r>
            <a:r>
              <a:rPr lang="fr-FR" dirty="0" smtClean="0"/>
              <a:t> 26/07 - Département de l'Ardèche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638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fdt_BasePP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fdt_BasePP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Cfdt_BasePPT</Template>
  <TotalTime>1720</TotalTime>
  <Words>471</Words>
  <Application>Microsoft Office PowerPoint</Application>
  <PresentationFormat>Affichage à l'écran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Cfdt_BasePPT</vt:lpstr>
      <vt:lpstr>1_Cfdt_BasePPT</vt:lpstr>
      <vt:lpstr>Présentation PowerPoint</vt:lpstr>
      <vt:lpstr>La loi de transformation de la fonction publique a été publiée au Journal officiel du 7 août 2019</vt:lpstr>
      <vt:lpstr>Rappel du processus d’élaboration </vt:lpstr>
      <vt:lpstr>Depuis aout 2019</vt:lpstr>
      <vt:lpstr>A compter de 2020</vt:lpstr>
      <vt:lpstr>En 2021</vt:lpstr>
      <vt:lpstr>Au plus tard lors du renouvellement des instances (2022)</vt:lpstr>
      <vt:lpstr>Questions / Réponses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DELAIR Joëlle</dc:creator>
  <cp:lastModifiedBy>Syndicat CFDT</cp:lastModifiedBy>
  <cp:revision>208</cp:revision>
  <cp:lastPrinted>2015-04-02T08:14:47Z</cp:lastPrinted>
  <dcterms:created xsi:type="dcterms:W3CDTF">2013-07-09T08:56:48Z</dcterms:created>
  <dcterms:modified xsi:type="dcterms:W3CDTF">2019-11-04T09:34:31Z</dcterms:modified>
</cp:coreProperties>
</file>